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8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7" d="100"/>
          <a:sy n="77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0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60590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97215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951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3897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2521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128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5073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3685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7853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7239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2212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5" t="24046" r="31250" b="21944"/>
          <a:stretch/>
        </p:blipFill>
        <p:spPr>
          <a:xfrm>
            <a:off x="482600" y="430213"/>
            <a:ext cx="11315700" cy="59772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D7EC2-D764-49AB-A5D1-746A20C6F982}" type="datetimeFigureOut">
              <a:rPr lang="uk-UA" smtClean="0"/>
              <a:pPr/>
              <a:t>05.11.2016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F026-7CE9-4AF9-A926-6B8FDCECD93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Рамка 8"/>
          <p:cNvSpPr/>
          <p:nvPr userDrawn="1"/>
        </p:nvSpPr>
        <p:spPr>
          <a:xfrm>
            <a:off x="-190500" y="-228600"/>
            <a:ext cx="12598400" cy="7277100"/>
          </a:xfrm>
          <a:prstGeom prst="frame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2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561" y="3696237"/>
            <a:ext cx="8306875" cy="1286334"/>
          </a:xfrm>
          <a:solidFill>
            <a:srgbClr val="FFFF66">
              <a:alpha val="50196"/>
            </a:srgbClr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rgbClr val="002060"/>
                </a:solidFill>
                <a:latin typeface="+mn-lt"/>
              </a:rPr>
              <a:t>Громадська та політична діяльність Михайла Грушевського</a:t>
            </a:r>
            <a:endParaRPr lang="uk-UA" sz="4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4952" y="5231426"/>
            <a:ext cx="3727048" cy="1406655"/>
          </a:xfrm>
          <a:solidFill>
            <a:srgbClr val="FFFF66">
              <a:alpha val="49804"/>
            </a:srgbClr>
          </a:solidFill>
          <a:effectLst>
            <a:softEdge rad="63500"/>
          </a:effectLst>
        </p:spPr>
        <p:txBody>
          <a:bodyPr>
            <a:normAutofit fontScale="62500" lnSpcReduction="20000"/>
          </a:bodyPr>
          <a:lstStyle/>
          <a:p>
            <a:pPr algn="l"/>
            <a:r>
              <a:rPr lang="uk-UA" b="1" dirty="0" smtClean="0">
                <a:solidFill>
                  <a:srgbClr val="002060"/>
                </a:solidFill>
              </a:rPr>
              <a:t>Підготувала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Студентка</a:t>
            </a:r>
            <a:r>
              <a:rPr lang="en-US" b="1" dirty="0" smtClean="0">
                <a:solidFill>
                  <a:srgbClr val="002060"/>
                </a:solidFill>
              </a:rPr>
              <a:t> I</a:t>
            </a:r>
            <a:r>
              <a:rPr lang="uk-UA" b="1" dirty="0" smtClean="0">
                <a:solidFill>
                  <a:srgbClr val="002060"/>
                </a:solidFill>
              </a:rPr>
              <a:t> курсу</a:t>
            </a: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Факультету аграрного менеджменту</a:t>
            </a: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Кошева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smtClean="0">
                <a:solidFill>
                  <a:srgbClr val="002060"/>
                </a:solidFill>
              </a:rPr>
              <a:t>Анжеліка</a:t>
            </a:r>
          </a:p>
          <a:p>
            <a:pPr algn="l"/>
            <a:r>
              <a:rPr lang="uk-UA" b="1" dirty="0" smtClean="0">
                <a:solidFill>
                  <a:srgbClr val="002060"/>
                </a:solidFill>
              </a:rPr>
              <a:t>Науковий керівник – Ісакова Н.П.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687" y="363538"/>
            <a:ext cx="5000625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550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55" y="1151855"/>
            <a:ext cx="3708502" cy="519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23864" r="35568" b="66029"/>
          <a:stretch/>
        </p:blipFill>
        <p:spPr>
          <a:xfrm>
            <a:off x="1081825" y="-315587"/>
            <a:ext cx="10103422" cy="111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4" y="0"/>
            <a:ext cx="9697793" cy="115185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</a:rPr>
              <a:t>Передумови розвитку української держави</a:t>
            </a:r>
            <a:endParaRPr lang="uk-UA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08359" y="1151856"/>
            <a:ext cx="7517583" cy="5161858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Наслідки Першої Світової війни.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Революції, що проходили у Російській імперії.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Наявність мудрого і розумного лідера – Михайла Сергійовича Грушевського, який зміг досягнути визнання Української Народної Республіки на міжнародному рівні.</a:t>
            </a:r>
            <a:endParaRPr lang="uk-UA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50" y="1151856"/>
            <a:ext cx="3722007" cy="518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23864" r="35568" b="66029"/>
          <a:stretch/>
        </p:blipFill>
        <p:spPr>
          <a:xfrm>
            <a:off x="1081825" y="-315587"/>
            <a:ext cx="10103422" cy="111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4" y="0"/>
            <a:ext cx="9697793" cy="115185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</a:rPr>
              <a:t>Політичне життя Грушевського у дореволюційний період</a:t>
            </a:r>
            <a:endParaRPr lang="uk-UA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08360" y="1151856"/>
            <a:ext cx="7534141" cy="5161858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Грушевський заснував Українську національно-демократичну партію і виконував у ній роль заступника голови.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Після повернення до Києва Грушевського заарештовують, після чого депортують до Симбірська.</a:t>
            </a:r>
            <a:endParaRPr lang="uk-UA" sz="3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65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23864" r="35568" b="66029"/>
          <a:stretch/>
        </p:blipFill>
        <p:spPr>
          <a:xfrm>
            <a:off x="1081825" y="-315587"/>
            <a:ext cx="10103422" cy="111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4" y="-157794"/>
            <a:ext cx="9697793" cy="803008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</a:rPr>
              <a:t>Післяреволюційне політичне життя</a:t>
            </a:r>
            <a:endParaRPr lang="uk-UA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228" y="504825"/>
            <a:ext cx="5892367" cy="4220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24115" y="4559121"/>
            <a:ext cx="11030856" cy="1711050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Пізніше товариство було трансформовано у Центральну Раду, а Михайла Сергійовича обрано її головою.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24115" y="504826"/>
            <a:ext cx="5395686" cy="4220538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Через повалення царської влади Грушевський зміг повернутися до рідного міста Києва.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Одразу після повернення додому Грушевського було обрано головою товариства українських поступовців.</a:t>
            </a:r>
          </a:p>
        </p:txBody>
      </p:sp>
    </p:spTree>
    <p:extLst>
      <p:ext uri="{BB962C8B-B14F-4D97-AF65-F5344CB8AC3E}">
        <p14:creationId xmlns:p14="http://schemas.microsoft.com/office/powerpoint/2010/main" xmlns="" val="227584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23864" r="35568" b="66029"/>
          <a:stretch/>
        </p:blipFill>
        <p:spPr>
          <a:xfrm>
            <a:off x="1081825" y="-315587"/>
            <a:ext cx="10103422" cy="111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4" y="-157794"/>
            <a:ext cx="9697793" cy="803008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</a:rPr>
              <a:t>Головування у Центральній раді</a:t>
            </a:r>
            <a:endParaRPr lang="uk-UA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155" y="528638"/>
            <a:ext cx="5690402" cy="4188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5307" y="4559121"/>
            <a:ext cx="11037196" cy="1687133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У 1917 році відкрив Український Національний Конгрес, де були проведені перші вибори до Центральної Ради.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1706" y="553792"/>
            <a:ext cx="5550797" cy="4163124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19 березня 1917 року пройшла грандіозна маніфестація у Києві.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28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В основу побудови української держави поставлено федеральний постулат Кирило-Мефодіївського братства.</a:t>
            </a:r>
            <a:endParaRPr lang="uk-UA" sz="28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57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23864" r="35568" b="66029"/>
          <a:stretch/>
        </p:blipFill>
        <p:spPr>
          <a:xfrm>
            <a:off x="1081825" y="-315587"/>
            <a:ext cx="10103422" cy="111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4" y="-157794"/>
            <a:ext cx="9697793" cy="803008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</a:rPr>
              <a:t>Часи більшовицької агресії проти УНР</a:t>
            </a:r>
            <a:endParaRPr lang="uk-UA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508" y="485775"/>
            <a:ext cx="3369569" cy="5839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4099" y="550919"/>
            <a:ext cx="7907628" cy="5731547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Прийняття ІІІ універсалу, що проголошував УНР, що ще входила до складу Російської імперії.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Прийняття 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IV 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універсалу, що проголошував УНР самостійною та незалежною державою.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Початок повномасштабного військового наступу зі сторони більшовицької влади.</a:t>
            </a:r>
          </a:p>
        </p:txBody>
      </p:sp>
    </p:spTree>
    <p:extLst>
      <p:ext uri="{BB962C8B-B14F-4D97-AF65-F5344CB8AC3E}">
        <p14:creationId xmlns:p14="http://schemas.microsoft.com/office/powerpoint/2010/main" xmlns="" val="410349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23864" r="35568" b="66029"/>
          <a:stretch/>
        </p:blipFill>
        <p:spPr>
          <a:xfrm>
            <a:off x="1081825" y="-315587"/>
            <a:ext cx="10103422" cy="111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4" y="-157794"/>
            <a:ext cx="9697793" cy="803008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+mn-lt"/>
              </a:rPr>
              <a:t>Поразка Української Держави</a:t>
            </a:r>
            <a:endParaRPr lang="uk-UA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508" y="503767"/>
            <a:ext cx="3369569" cy="5820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4099" y="550919"/>
            <a:ext cx="7907628" cy="5731547"/>
          </a:xfrm>
          <a:prstGeom prst="rect">
            <a:avLst/>
          </a:prstGeom>
          <a:solidFill>
            <a:srgbClr val="FFFF66">
              <a:alpha val="50196"/>
            </a:srgbClr>
          </a:solidFill>
          <a:effectLst>
            <a:softEdge rad="63500"/>
          </a:effectLst>
        </p:spPr>
        <p:txBody>
          <a:bodyPr vert="horz" lIns="91440" tIns="45720" rIns="18000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Домовленість з німецькою стороною про військову допомогу, за яку повинні будуть протягом наступного року поставляти продуктові запаси у Німеччину.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Програш Центральної Ради «Українській громаді» і Павлу Скоропадському.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uk-UA" sz="3200" dirty="0">
              <a:solidFill>
                <a:srgbClr val="002060"/>
              </a:solidFill>
              <a:latin typeface="+mn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Еміграція з України через більшовицьку агресію 1919 року.</a:t>
            </a:r>
          </a:p>
        </p:txBody>
      </p:sp>
    </p:spTree>
    <p:extLst>
      <p:ext uri="{BB962C8B-B14F-4D97-AF65-F5344CB8AC3E}">
        <p14:creationId xmlns:p14="http://schemas.microsoft.com/office/powerpoint/2010/main" xmlns="" val="272497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73" t="23864" r="35568" b="66029"/>
          <a:stretch/>
        </p:blipFill>
        <p:spPr>
          <a:xfrm>
            <a:off x="1081825" y="-315587"/>
            <a:ext cx="10103422" cy="11185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39" y="2855863"/>
            <a:ext cx="9697793" cy="803008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rgbClr val="002060"/>
                </a:solidFill>
                <a:latin typeface="+mn-lt"/>
              </a:rPr>
              <a:t>Дякую за </a:t>
            </a:r>
            <a:r>
              <a:rPr lang="uk-UA" sz="7200" b="1" smtClean="0">
                <a:solidFill>
                  <a:srgbClr val="002060"/>
                </a:solidFill>
                <a:latin typeface="+mn-lt"/>
              </a:rPr>
              <a:t>увагу!</a:t>
            </a:r>
            <a:endParaRPr lang="uk-UA" sz="7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337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266</Words>
  <Application>Microsoft Office PowerPoint</Application>
  <PresentationFormat>Произвольный</PresentationFormat>
  <Paragraphs>39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Громадська та політична діяльність Михайла Грушевського</vt:lpstr>
      <vt:lpstr>Передумови розвитку української держави</vt:lpstr>
      <vt:lpstr>Політичне життя Грушевського у дореволюційний період</vt:lpstr>
      <vt:lpstr>Післяреволюційне політичне життя</vt:lpstr>
      <vt:lpstr>Головування у Центральній раді</vt:lpstr>
      <vt:lpstr>Часи більшовицької агресії проти УНР</vt:lpstr>
      <vt:lpstr>Поразка Української Держави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Громадська та політична діяльність Михайла Грушевського</dc:title>
  <dc:creator>Станислав Мирошник</dc:creator>
  <cp:lastModifiedBy>наташа</cp:lastModifiedBy>
  <cp:revision>18</cp:revision>
  <dcterms:created xsi:type="dcterms:W3CDTF">2016-10-22T12:57:16Z</dcterms:created>
  <dcterms:modified xsi:type="dcterms:W3CDTF">2016-11-05T17:37:07Z</dcterms:modified>
</cp:coreProperties>
</file>